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6" r:id="rId4"/>
    <p:sldId id="268" r:id="rId5"/>
    <p:sldId id="259" r:id="rId6"/>
    <p:sldId id="260" r:id="rId7"/>
    <p:sldId id="270" r:id="rId8"/>
    <p:sldId id="261" r:id="rId9"/>
    <p:sldId id="262" r:id="rId10"/>
    <p:sldId id="258" r:id="rId11"/>
    <p:sldId id="264" r:id="rId12"/>
    <p:sldId id="263" r:id="rId13"/>
    <p:sldId id="265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58" autoAdjust="0"/>
  </p:normalViewPr>
  <p:slideViewPr>
    <p:cSldViewPr>
      <p:cViewPr varScale="1">
        <p:scale>
          <a:sx n="45" d="100"/>
          <a:sy n="45" d="100"/>
        </p:scale>
        <p:origin x="159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0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DC81C52-DF44-402E-8090-600A3EA9B2F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75E1EF0-128B-42C0-AA9F-41817C0BE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80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E1EF0-128B-42C0-AA9F-41817C0BEA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0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After reviewing this section the judges should know:</a:t>
            </a:r>
            <a:r>
              <a:rPr lang="en-US" dirty="0" smtClean="0"/>
              <a:t> </a:t>
            </a:r>
          </a:p>
          <a:p>
            <a:r>
              <a:rPr lang="en-US" dirty="0" smtClean="0"/>
              <a:t>Who the leaders are in your business/ members of your team as well as the</a:t>
            </a:r>
            <a:r>
              <a:rPr lang="en-US" baseline="0" dirty="0" smtClean="0"/>
              <a:t> value they bring to the team.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E1EF0-128B-42C0-AA9F-41817C0BEA1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77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After reviewing this section the judges should know:</a:t>
            </a:r>
            <a:r>
              <a:rPr lang="en-US" dirty="0" smtClean="0"/>
              <a:t> </a:t>
            </a:r>
          </a:p>
          <a:p>
            <a:r>
              <a:rPr lang="en-US" dirty="0" smtClean="0"/>
              <a:t>How much time and energy you have put into this idea/invention.</a:t>
            </a:r>
          </a:p>
          <a:p>
            <a:r>
              <a:rPr lang="en-US" dirty="0" smtClean="0"/>
              <a:t>If you haven’t won any awards</a:t>
            </a:r>
            <a:r>
              <a:rPr lang="en-US" baseline="0" dirty="0" smtClean="0"/>
              <a:t> or received any money, you may consider explaining what you plan to do next to move this business idea along.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E1EF0-128B-42C0-AA9F-41817C0BEA1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762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After reviewing this section the judges should know:</a:t>
            </a:r>
          </a:p>
          <a:p>
            <a:r>
              <a:rPr lang="en-US" dirty="0" smtClean="0"/>
              <a:t>The unique solution you are bringing to market and what value it will add to customers’ lives.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E1EF0-128B-42C0-AA9F-41817C0BEA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75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SnapChat</a:t>
            </a:r>
            <a:r>
              <a:rPr lang="en-US" baseline="0" dirty="0" smtClean="0"/>
              <a:t> were to write a positioning statement it may look like this:</a:t>
            </a:r>
          </a:p>
          <a:p>
            <a:r>
              <a:rPr lang="en-US" baseline="0" dirty="0" smtClean="0"/>
              <a:t>I am creating a service for youth who have a desire to express themselves on a public scale, </a:t>
            </a:r>
            <a:r>
              <a:rPr lang="en-US" baseline="0" dirty="0" err="1" smtClean="0"/>
              <a:t>SnapChat</a:t>
            </a:r>
            <a:r>
              <a:rPr lang="en-US" baseline="0" dirty="0" smtClean="0"/>
              <a:t> is a smartphone tool that captures sharable moments unlike Facebook, content shared on </a:t>
            </a:r>
            <a:r>
              <a:rPr lang="en-US" baseline="0" dirty="0" err="1" smtClean="0"/>
              <a:t>SnapChat</a:t>
            </a:r>
            <a:r>
              <a:rPr lang="en-US" baseline="0" dirty="0" smtClean="0"/>
              <a:t> is deleted by default 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E1EF0-128B-42C0-AA9F-41817C0BEA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483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After reviewing this section the judges should know:</a:t>
            </a:r>
          </a:p>
          <a:p>
            <a:r>
              <a:rPr lang="en-US" b="0" dirty="0" smtClean="0"/>
              <a:t>Why they should</a:t>
            </a:r>
            <a:r>
              <a:rPr lang="en-US" b="0" baseline="0" dirty="0" smtClean="0"/>
              <a:t> be interested in your company.</a:t>
            </a:r>
          </a:p>
          <a:p>
            <a:r>
              <a:rPr lang="en-US" b="0" dirty="0" smtClean="0"/>
              <a:t>Your mission to solve the problem, </a:t>
            </a:r>
            <a:r>
              <a:rPr lang="en-US" b="0" dirty="0" err="1" smtClean="0"/>
              <a:t>ie</a:t>
            </a:r>
            <a:r>
              <a:rPr lang="en-US" b="0" dirty="0" smtClean="0"/>
              <a:t>. the business concept.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E1EF0-128B-42C0-AA9F-41817C0BEA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57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After reviewing this section the judges should know:</a:t>
            </a:r>
            <a:r>
              <a:rPr lang="en-US" dirty="0" smtClean="0"/>
              <a:t> </a:t>
            </a:r>
          </a:p>
          <a:p>
            <a:r>
              <a:rPr lang="en-US" dirty="0" smtClean="0"/>
              <a:t>How your solution addresses the problem</a:t>
            </a:r>
          </a:p>
          <a:p>
            <a:r>
              <a:rPr lang="en-US" dirty="0" smtClean="0"/>
              <a:t>What your products/ services are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/>
              <a:t>T</a:t>
            </a:r>
            <a:r>
              <a:rPr lang="en-US" dirty="0" smtClean="0"/>
              <a:t>he customer needs you are fulfilling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E1EF0-128B-42C0-AA9F-41817C0BEA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941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After reviewing this section the judges should know:</a:t>
            </a:r>
          </a:p>
          <a:p>
            <a:r>
              <a:rPr lang="en-US" dirty="0" smtClean="0"/>
              <a:t>Who your target customers are</a:t>
            </a:r>
          </a:p>
          <a:p>
            <a:r>
              <a:rPr lang="en-US" dirty="0" smtClean="0"/>
              <a:t>The market potential</a:t>
            </a:r>
          </a:p>
          <a:p>
            <a:r>
              <a:rPr lang="en-US" dirty="0" smtClean="0"/>
              <a:t>Any predictable outside influences on your market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E1EF0-128B-42C0-AA9F-41817C0BEA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98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After reviewing this section the judges should know: </a:t>
            </a:r>
          </a:p>
          <a:p>
            <a:r>
              <a:rPr lang="en-US" dirty="0" smtClean="0"/>
              <a:t>Basic information about the industry you operate in.</a:t>
            </a:r>
          </a:p>
          <a:p>
            <a:r>
              <a:rPr lang="en-US" dirty="0" smtClean="0"/>
              <a:t>Who is already competing in the industry. How </a:t>
            </a:r>
            <a:r>
              <a:rPr lang="en-US" baseline="0" dirty="0" smtClean="0"/>
              <a:t>this problem is currently being solved in the market.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What your edge is over the competition.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How and why your products &amp; services are competitive.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E1EF0-128B-42C0-AA9F-41817C0BEA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80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After reviewing this section the judges should know:</a:t>
            </a:r>
            <a:r>
              <a:rPr lang="en-US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It should be clear to the judges whether you are providing a product or service</a:t>
            </a:r>
          </a:p>
          <a:p>
            <a:r>
              <a:rPr lang="en-US" dirty="0" smtClean="0"/>
              <a:t>Where and from whom</a:t>
            </a:r>
            <a:r>
              <a:rPr lang="en-US" baseline="0" dirty="0" smtClean="0"/>
              <a:t> </a:t>
            </a:r>
            <a:r>
              <a:rPr lang="en-US" dirty="0" smtClean="0"/>
              <a:t>your company will make money</a:t>
            </a:r>
          </a:p>
          <a:p>
            <a:r>
              <a:rPr lang="en-US" baseline="0" dirty="0" smtClean="0"/>
              <a:t>Who </a:t>
            </a:r>
            <a:r>
              <a:rPr lang="en-US" dirty="0" smtClean="0"/>
              <a:t>you are selling to</a:t>
            </a:r>
          </a:p>
          <a:p>
            <a:r>
              <a:rPr lang="en-US" dirty="0" smtClean="0"/>
              <a:t>Let the judges know that you have a plan, a starting point, to get sales.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E1EF0-128B-42C0-AA9F-41817C0BEA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645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After reviewing this section the judges should:</a:t>
            </a:r>
          </a:p>
          <a:p>
            <a:r>
              <a:rPr lang="en-US" dirty="0" smtClean="0"/>
              <a:t>Remember, business plans are just that, a plan (for the future). At this point, your financials are just projections. </a:t>
            </a:r>
          </a:p>
          <a:p>
            <a:r>
              <a:rPr lang="en-US" dirty="0" smtClean="0"/>
              <a:t>Your </a:t>
            </a:r>
            <a:r>
              <a:rPr lang="en-US" baseline="0" dirty="0" smtClean="0"/>
              <a:t>company’s</a:t>
            </a:r>
            <a:r>
              <a:rPr lang="en-US" dirty="0" smtClean="0"/>
              <a:t> value is</a:t>
            </a:r>
            <a:r>
              <a:rPr lang="en-US" baseline="0" dirty="0" smtClean="0"/>
              <a:t> a</a:t>
            </a:r>
            <a:r>
              <a:rPr lang="en-US" dirty="0" smtClean="0"/>
              <a:t> projected valuation. </a:t>
            </a:r>
          </a:p>
          <a:p>
            <a:r>
              <a:rPr lang="en-US" dirty="0" smtClean="0"/>
              <a:t>Sure, you haven’t made a penny yet, but you are projecting $_____ in the next _ years because you</a:t>
            </a:r>
            <a:r>
              <a:rPr lang="en-US" baseline="0" dirty="0" smtClean="0"/>
              <a:t> believe you can get ____ number of the obtainable market to purchase your solution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We realize you won’t have all the answers, but show</a:t>
            </a:r>
            <a:r>
              <a:rPr lang="en-US" baseline="0" dirty="0" smtClean="0"/>
              <a:t> the judges that you are thinking about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E1EF0-128B-42C0-AA9F-41817C0BEA1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85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BB19B-78E8-4BCE-80A2-E8375D22D982}" type="datetime1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Company/Team name should be included on every slide.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90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739E8-D9F1-4A2D-A355-198B4D6AE8FF}" type="datetime1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51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A7B38-2E16-4123-8910-D1890EF61A1B}" type="datetime1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4773-AD79-4B5F-A2A4-5C40B0D21D2E}" type="datetime1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05200" cy="365125"/>
          </a:xfrm>
        </p:spPr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65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9659-24EC-48B9-AF33-1BF49691E4EC}" type="datetime1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01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C0C4B-5C97-42A7-9C45-E405433971AD}" type="datetime1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667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775-2709-4B1B-B13A-04962FC51AB7}" type="datetime1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3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22AD-4D3C-43B6-98B7-CC529F07E2FB}" type="datetime1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9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F1D4A-BDBC-46A0-BCEB-45E609C2411A}" type="datetime1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FCA2-7914-44A2-8671-5E19F3065171}" type="datetime1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6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21DEC-F08B-41DE-9FF6-C6CFEBAA9A58}" type="datetime1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9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06E7F-4B62-4953-AE3F-86659B3F89FF}" type="datetime1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Company/Team name should be included on every slide.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AE773-08A0-4852-AD8A-F8C026F98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9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5344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0" i="0" u="none" strike="noStrike" baseline="0" dirty="0" smtClean="0">
                <a:solidFill>
                  <a:srgbClr val="000000"/>
                </a:solidFill>
                <a:latin typeface="Arial"/>
              </a:rPr>
              <a:t>Sample Format and Contents </a:t>
            </a:r>
            <a:br>
              <a:rPr lang="en-US" sz="3200" b="0" i="0" u="none" strike="noStrike" baseline="0" dirty="0" smtClean="0">
                <a:solidFill>
                  <a:srgbClr val="000000"/>
                </a:solidFill>
                <a:latin typeface="Arial"/>
              </a:rPr>
            </a:br>
            <a:r>
              <a:rPr lang="en-US" sz="3200" b="0" i="0" u="none" strike="noStrike" baseline="0" dirty="0" smtClean="0">
                <a:solidFill>
                  <a:srgbClr val="000000"/>
                </a:solidFill>
                <a:latin typeface="Arial"/>
              </a:rPr>
              <a:t>for</a:t>
            </a:r>
            <a:br>
              <a:rPr lang="en-US" sz="3200" b="0" i="0" u="none" strike="noStrike" baseline="0" dirty="0" smtClean="0">
                <a:solidFill>
                  <a:srgbClr val="000000"/>
                </a:solidFill>
                <a:latin typeface="Arial"/>
              </a:rPr>
            </a:br>
            <a:endParaRPr lang="en-US" sz="3200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4000" b="0" i="0" u="none" strike="noStrike" baseline="0" smtClean="0">
                <a:solidFill>
                  <a:srgbClr val="000000"/>
                </a:solidFill>
                <a:latin typeface="Arial"/>
              </a:rPr>
              <a:t>High </a:t>
            </a:r>
            <a:r>
              <a:rPr lang="en-US" sz="4000" b="0" i="0" u="none" strike="noStrike" baseline="0" dirty="0" smtClean="0">
                <a:solidFill>
                  <a:srgbClr val="000000"/>
                </a:solidFill>
                <a:latin typeface="Arial"/>
              </a:rPr>
              <a:t>School </a:t>
            </a:r>
          </a:p>
          <a:p>
            <a:pPr algn="ctr"/>
            <a:r>
              <a:rPr lang="en-US" sz="4000" b="0" i="0" u="none" strike="noStrike" baseline="0" dirty="0" smtClean="0">
                <a:solidFill>
                  <a:srgbClr val="000000"/>
                </a:solidFill>
                <a:latin typeface="Arial"/>
              </a:rPr>
              <a:t>Business Model Competition</a:t>
            </a:r>
          </a:p>
          <a:p>
            <a:pPr algn="ctr"/>
            <a:endParaRPr lang="en-US" sz="4000" dirty="0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2800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2800" b="0" i="0" u="none" strike="noStrike" baseline="0" dirty="0" smtClean="0">
                <a:solidFill>
                  <a:srgbClr val="000000"/>
                </a:solidFill>
                <a:latin typeface="Arial"/>
              </a:rPr>
              <a:t>Allotted presentation time –10 minutes</a:t>
            </a:r>
          </a:p>
          <a:p>
            <a:pPr algn="ctr"/>
            <a:r>
              <a:rPr lang="en-US" sz="2800" b="0" i="0" u="none" strike="noStrike" baseline="0" dirty="0" smtClean="0">
                <a:solidFill>
                  <a:srgbClr val="000000"/>
                </a:solidFill>
                <a:latin typeface="Arial"/>
              </a:rPr>
              <a:t>5 min. for Q/A</a:t>
            </a:r>
          </a:p>
          <a:p>
            <a:pPr algn="ctr"/>
            <a:r>
              <a:rPr lang="en-US" sz="2800" b="0" i="0" u="none" strike="noStrike" baseline="0" dirty="0" smtClean="0">
                <a:solidFill>
                  <a:srgbClr val="000000"/>
                </a:solidFill>
                <a:latin typeface="Arial"/>
              </a:rPr>
              <a:t>Non proprietary information only</a:t>
            </a:r>
          </a:p>
          <a:p>
            <a:endParaRPr lang="en-US" sz="3600" dirty="0">
              <a:solidFill>
                <a:srgbClr val="000000"/>
              </a:solidFill>
              <a:latin typeface="Arial"/>
            </a:endParaRP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Note: This template is intended to provide guidance and assistance in preparing for this competition. It is not meant to be prescriptive –this is your story to tell!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Company/Team name should be included on every slide.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200" y="5410200"/>
            <a:ext cx="899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Be sure to view the notes section of this presentation for hints and tips.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55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Model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Business </a:t>
            </a:r>
            <a:r>
              <a:rPr lang="en-US" dirty="0">
                <a:latin typeface="Arial" pitchFamily="34" charset="0"/>
                <a:cs typeface="Arial" pitchFamily="34" charset="0"/>
              </a:rPr>
              <a:t>concept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–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How </a:t>
            </a:r>
            <a:r>
              <a:rPr lang="en-US" dirty="0">
                <a:latin typeface="Arial" pitchFamily="34" charset="0"/>
                <a:cs typeface="Arial" pitchFamily="34" charset="0"/>
              </a:rPr>
              <a:t>will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your business </a:t>
            </a:r>
            <a:r>
              <a:rPr lang="en-US" dirty="0">
                <a:latin typeface="Arial" pitchFamily="34" charset="0"/>
                <a:cs typeface="Arial" pitchFamily="34" charset="0"/>
              </a:rPr>
              <a:t>generate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money?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Subscriptions? Unit sales? E-commerce? Brick and mortar storefront?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How will you get, keep and grow your customer base? 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2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u="none" strike="noStrike" baseline="0" dirty="0" smtClean="0">
                <a:solidFill>
                  <a:srgbClr val="000000"/>
                </a:solidFill>
                <a:latin typeface="Arial"/>
              </a:rPr>
              <a:t>Financial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95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How much money will it take to make and sell your product? (commercialize and bring to market)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What will the cost/unit be?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What large expenses will you encounter?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30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u="none" strike="noStrike" baseline="0" dirty="0" smtClean="0">
                <a:solidFill>
                  <a:srgbClr val="000000"/>
                </a:solidFill>
                <a:latin typeface="Arial"/>
              </a:rPr>
              <a:t>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Management team, their positions and relevant experience</a:t>
            </a:r>
            <a:r>
              <a:rPr lang="en-US" sz="2800" b="0" i="0" u="none" strike="noStrike" baseline="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en-US" sz="2800" b="0" i="0" u="none" strike="noStrike" baseline="0" dirty="0" smtClean="0">
                <a:solidFill>
                  <a:srgbClr val="000000"/>
                </a:solidFill>
                <a:latin typeface="Arial"/>
              </a:rPr>
            </a:br>
            <a:endParaRPr lang="en-US" sz="2800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Other key people </a:t>
            </a:r>
            <a:r>
              <a:rPr lang="en-US" sz="1800" b="0" i="0" u="none" strike="noStrike" baseline="0" dirty="0" err="1" smtClean="0">
                <a:solidFill>
                  <a:srgbClr val="000000"/>
                </a:solidFill>
                <a:latin typeface="Arial"/>
              </a:rPr>
              <a:t>ie</a:t>
            </a:r>
            <a:r>
              <a:rPr lang="en-US" sz="1800" b="0" i="0" u="none" strike="noStrike" baseline="0" dirty="0" smtClean="0">
                <a:solidFill>
                  <a:srgbClr val="000000"/>
                </a:solidFill>
                <a:latin typeface="Arial"/>
              </a:rPr>
              <a:t>. advisors, coaches, teachers</a:t>
            </a:r>
          </a:p>
          <a:p>
            <a:endParaRPr lang="en-US" sz="2600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2400" b="0" i="1" strike="noStrike" baseline="0" dirty="0" smtClean="0">
                <a:solidFill>
                  <a:srgbClr val="000000"/>
                </a:solidFill>
                <a:latin typeface="Arial"/>
              </a:rPr>
              <a:t>Hint: Don’t spend too much time on</a:t>
            </a:r>
            <a:r>
              <a:rPr lang="en-US" sz="2400" b="0" i="1" strike="noStrike" dirty="0" smtClean="0">
                <a:solidFill>
                  <a:srgbClr val="000000"/>
                </a:solidFill>
                <a:latin typeface="Arial"/>
              </a:rPr>
              <a:t> this slide.</a:t>
            </a:r>
            <a:endParaRPr lang="en-US" sz="2400" b="0" i="1" strike="noStrike" baseline="0" dirty="0" smtClean="0">
              <a:solidFill>
                <a:srgbClr val="000000"/>
              </a:solidFill>
              <a:latin typeface="Arial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27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u="none" strike="noStrike" baseline="0" dirty="0" smtClean="0">
                <a:solidFill>
                  <a:srgbClr val="000000"/>
                </a:solidFill>
                <a:latin typeface="Arial"/>
              </a:rPr>
              <a:t>Achievements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Important milestones already accomplished (if any)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Arial"/>
              </a:rPr>
              <a:t>X number of customer interviews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Arial"/>
              </a:rPr>
              <a:t>A social media following</a:t>
            </a:r>
          </a:p>
          <a:p>
            <a:pPr lvl="1"/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A minimum viable product</a:t>
            </a:r>
          </a:p>
          <a:p>
            <a:pPr marL="457200" lvl="1" indent="0">
              <a:buNone/>
            </a:pPr>
            <a:endParaRPr lang="en-US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Next steps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95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One of the best ways to relate to a subject is through a story. This presentation is a story of your idea and what you’ve learned through customer discovery.</a:t>
            </a:r>
          </a:p>
          <a:p>
            <a:r>
              <a:rPr lang="en-US" dirty="0" smtClean="0"/>
              <a:t>One way to start this presentation is by telling a short story of why you are working on this idea? Is there something meaningful that drew you to innovate in this field?</a:t>
            </a:r>
          </a:p>
          <a:p>
            <a:r>
              <a:rPr lang="en-US" dirty="0" smtClean="0"/>
              <a:t>If not, tell a short story about a customer/user who is encountering the problem you are solving. Set the stage so judges can relate.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90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Positioning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In 25 words or less, describe your business (not your technology, product or service)</a:t>
            </a:r>
          </a:p>
          <a:p>
            <a:pPr lvl="1"/>
            <a:r>
              <a:rPr lang="en-US" dirty="0" smtClean="0"/>
              <a:t>Be very succinct.</a:t>
            </a:r>
          </a:p>
          <a:p>
            <a:pPr lvl="1"/>
            <a:r>
              <a:rPr lang="en-US" dirty="0" smtClean="0"/>
              <a:t>Use only the words that are acutely important in communicating the raw business idea.</a:t>
            </a:r>
          </a:p>
          <a:p>
            <a:r>
              <a:rPr lang="en-US" dirty="0" smtClean="0"/>
              <a:t>This will prepare listeners (judges) for what you will be speaking about.</a:t>
            </a:r>
          </a:p>
          <a:p>
            <a:endParaRPr lang="en-US" dirty="0" smtClean="0"/>
          </a:p>
          <a:p>
            <a:r>
              <a:rPr lang="en-US" sz="2400" i="1" dirty="0">
                <a:solidFill>
                  <a:srgbClr val="000000"/>
                </a:solidFill>
                <a:latin typeface="Arial"/>
              </a:rPr>
              <a:t>Hint: Don’t spend too much time on this slide.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63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Here is one example of a positioning statement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8" t="28621" r="3244" b="10768"/>
          <a:stretch/>
        </p:blipFill>
        <p:spPr>
          <a:xfrm>
            <a:off x="1143000" y="2133600"/>
            <a:ext cx="6718302" cy="350520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7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u="none" strike="noStrike" baseline="0" dirty="0" smtClean="0">
                <a:solidFill>
                  <a:srgbClr val="000000"/>
                </a:solidFill>
                <a:latin typeface="Arial"/>
              </a:rPr>
              <a:t>State 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the 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Arial"/>
              </a:rPr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Arial"/>
              </a:rPr>
              <a:t>Describe the problem that currently exists that your company will solve.</a:t>
            </a:r>
            <a:endParaRPr lang="en-US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How big is the problem?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Arial"/>
              </a:rPr>
              <a:t>How many people have this problem?</a:t>
            </a:r>
          </a:p>
          <a:p>
            <a:pPr marL="457200" lvl="1" indent="0">
              <a:buNone/>
            </a:pPr>
            <a:endParaRPr lang="en-US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Describe what you and your company would like to accomplish.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Company name should be included on every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49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u="none" strike="noStrike" baseline="0" dirty="0" smtClean="0">
                <a:solidFill>
                  <a:srgbClr val="000000"/>
                </a:solidFill>
                <a:latin typeface="Arial"/>
              </a:rPr>
              <a:t>State the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Describe the Product or Service</a:t>
            </a:r>
          </a:p>
          <a:p>
            <a:pPr lvl="1"/>
            <a:r>
              <a:rPr lang="en-US" sz="3000" b="0" i="0" u="none" strike="noStrike" baseline="0" dirty="0" smtClean="0">
                <a:solidFill>
                  <a:srgbClr val="000000"/>
                </a:solidFill>
                <a:latin typeface="Arial"/>
              </a:rPr>
              <a:t>State the </a:t>
            </a:r>
            <a:r>
              <a:rPr lang="en-US" sz="3000" b="0" i="0" u="sng" strike="noStrike" baseline="0" dirty="0" smtClean="0">
                <a:solidFill>
                  <a:srgbClr val="000000"/>
                </a:solidFill>
                <a:latin typeface="Arial"/>
              </a:rPr>
              <a:t>solution</a:t>
            </a:r>
            <a:r>
              <a:rPr lang="en-US" sz="3000" b="0" i="0" u="none" strike="noStrike" baseline="0" dirty="0" smtClean="0">
                <a:solidFill>
                  <a:srgbClr val="000000"/>
                </a:solidFill>
                <a:latin typeface="Arial"/>
              </a:rPr>
              <a:t> to the problem you indicated.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Arial"/>
              </a:rPr>
              <a:t>(</a:t>
            </a:r>
            <a:r>
              <a:rPr lang="en-US" sz="1900" b="0" i="0" u="none" strike="noStrike" baseline="0" dirty="0" smtClean="0">
                <a:solidFill>
                  <a:srgbClr val="000000"/>
                </a:solidFill>
                <a:latin typeface="Arial"/>
              </a:rPr>
              <a:t>Keep technical description to a minimum)</a:t>
            </a:r>
          </a:p>
          <a:p>
            <a:pPr marL="457200" lvl="1" indent="0">
              <a:buNone/>
            </a:pPr>
            <a:endParaRPr lang="en-US" sz="1900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How is your product better than your competitors?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(a.k.a. Value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proposition ex. superior performance,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better quality materials,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manufacturing advantage, faster, etc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.)</a:t>
            </a:r>
            <a:endParaRPr lang="en-US" sz="1800" b="0" i="0" u="none" strike="noStrike" baseline="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22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Customer Discovery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60950"/>
          </a:xfrm>
        </p:spPr>
        <p:txBody>
          <a:bodyPr>
            <a:noAutofit/>
          </a:bodyPr>
          <a:lstStyle/>
          <a:p>
            <a:pPr marL="571500" lvl="2" indent="-457200"/>
            <a:r>
              <a:rPr lang="en-US" sz="3200" dirty="0">
                <a:solidFill>
                  <a:srgbClr val="000000"/>
                </a:solidFill>
                <a:latin typeface="Arial"/>
              </a:rPr>
              <a:t>What did your customer interviews reveal?</a:t>
            </a:r>
          </a:p>
          <a:p>
            <a:pPr marL="571500" lvl="2">
              <a:tabLst>
                <a:tab pos="522288" algn="l"/>
                <a:tab pos="800100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Arial"/>
              </a:rPr>
              <a:t>What </a:t>
            </a:r>
            <a:r>
              <a:rPr lang="en-US" sz="3200" dirty="0">
                <a:solidFill>
                  <a:srgbClr val="000000"/>
                </a:solidFill>
                <a:latin typeface="Arial"/>
              </a:rPr>
              <a:t>did customers say?</a:t>
            </a:r>
          </a:p>
          <a:p>
            <a:pPr marL="571500" lvl="2">
              <a:tabLst>
                <a:tab pos="522288" algn="l"/>
                <a:tab pos="80010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/>
              </a:rPr>
              <a:t>What do your customers want? 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You could use a chart or infographic to represent responses you heard from your interviews</a:t>
            </a:r>
            <a:r>
              <a:rPr lang="en-US" sz="2000" dirty="0" smtClean="0">
                <a:solidFill>
                  <a:srgbClr val="000000"/>
                </a:solidFill>
                <a:latin typeface="Arial"/>
              </a:rPr>
              <a:t>.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 </a:t>
            </a:r>
            <a:endParaRPr lang="en-US" sz="2000" dirty="0" smtClean="0">
              <a:solidFill>
                <a:srgbClr val="000000"/>
              </a:solidFill>
              <a:latin typeface="Arial"/>
            </a:endParaRPr>
          </a:p>
          <a:p>
            <a:pPr marL="571500" lvl="2">
              <a:tabLst>
                <a:tab pos="522288" algn="l"/>
                <a:tab pos="800100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Arial"/>
              </a:rPr>
              <a:t>How </a:t>
            </a:r>
            <a:r>
              <a:rPr lang="en-US" sz="3200" dirty="0">
                <a:solidFill>
                  <a:srgbClr val="000000"/>
                </a:solidFill>
                <a:latin typeface="Arial"/>
              </a:rPr>
              <a:t>do they </a:t>
            </a:r>
            <a:r>
              <a:rPr lang="en-US" sz="3200" dirty="0" smtClean="0">
                <a:solidFill>
                  <a:srgbClr val="000000"/>
                </a:solidFill>
                <a:latin typeface="Arial"/>
              </a:rPr>
              <a:t>currently solve this problem? </a:t>
            </a:r>
          </a:p>
          <a:p>
            <a:pPr marL="571500" lvl="2">
              <a:tabLst>
                <a:tab pos="522288" algn="l"/>
                <a:tab pos="800100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Arial"/>
              </a:rPr>
              <a:t>How much of a pain are they feeling by not having your solution?</a:t>
            </a:r>
            <a:endParaRPr lang="en-US" sz="3200" dirty="0">
              <a:solidFill>
                <a:srgbClr val="000000"/>
              </a:solidFill>
              <a:latin typeface="Arial"/>
            </a:endParaRPr>
          </a:p>
          <a:p>
            <a:pPr marL="571500" indent="-228600">
              <a:tabLst>
                <a:tab pos="522288" algn="l"/>
                <a:tab pos="800100" algn="l"/>
              </a:tabLst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308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u="none" strike="noStrike" baseline="0" dirty="0" smtClean="0">
                <a:solidFill>
                  <a:srgbClr val="000000"/>
                </a:solidFill>
                <a:latin typeface="Arial"/>
              </a:rPr>
              <a:t>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Describe your customers (market)</a:t>
            </a:r>
          </a:p>
          <a:p>
            <a:r>
              <a:rPr lang="en-US" dirty="0" smtClean="0"/>
              <a:t>How many customers are out there for this solution? (the available market)</a:t>
            </a:r>
          </a:p>
          <a:p>
            <a:r>
              <a:rPr lang="en-US" dirty="0" smtClean="0"/>
              <a:t>If you were to start with just a small slice of those customers, how many could you get? (addressable market)</a:t>
            </a:r>
          </a:p>
          <a:p>
            <a:r>
              <a:rPr lang="en-US" dirty="0"/>
              <a:t>Are there current trends likely to influence your </a:t>
            </a:r>
            <a:r>
              <a:rPr lang="en-US" dirty="0" smtClean="0"/>
              <a:t>customer/sales?</a:t>
            </a:r>
            <a:endParaRPr lang="en-US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9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u="none" strike="noStrike" baseline="0" dirty="0" smtClean="0">
                <a:solidFill>
                  <a:srgbClr val="000000"/>
                </a:solidFill>
                <a:latin typeface="Arial"/>
              </a:rPr>
              <a:t>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00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Arial"/>
              </a:rPr>
              <a:t>Tell us about the industry you’ll be competing in.</a:t>
            </a:r>
          </a:p>
          <a:p>
            <a:pPr lvl="1"/>
            <a:r>
              <a:rPr lang="en-US" sz="2400" b="0" i="0" u="none" strike="noStrike" baseline="0" dirty="0" smtClean="0">
                <a:solidFill>
                  <a:srgbClr val="000000"/>
                </a:solidFill>
                <a:latin typeface="Arial"/>
              </a:rPr>
              <a:t>A brief background for judges unfamiliar 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  <a:latin typeface="Arial"/>
              </a:rPr>
              <a:t>Any key changes recently</a:t>
            </a:r>
          </a:p>
          <a:p>
            <a:pPr marL="457200" lvl="1" indent="0">
              <a:buNone/>
            </a:pPr>
            <a:endParaRPr lang="en-US" sz="2400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sz="2800" b="0" i="0" u="none" strike="noStrike" baseline="0" dirty="0" smtClean="0">
                <a:solidFill>
                  <a:srgbClr val="000000"/>
                </a:solidFill>
                <a:latin typeface="Arial"/>
              </a:rPr>
              <a:t>Key competitors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  <a:latin typeface="Arial"/>
              </a:rPr>
              <a:t>Use a table to compare/contrast </a:t>
            </a:r>
            <a:r>
              <a:rPr lang="en-US" sz="2400" b="0" i="0" u="none" strike="noStrike" baseline="0" dirty="0" smtClean="0">
                <a:solidFill>
                  <a:srgbClr val="000000"/>
                </a:solidFill>
                <a:latin typeface="Arial"/>
              </a:rPr>
              <a:t>your product relative to competing products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Company name should be included on every slide.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748357"/>
              </p:ext>
            </p:extLst>
          </p:nvPr>
        </p:nvGraphicFramePr>
        <p:xfrm>
          <a:off x="2057400" y="4836795"/>
          <a:ext cx="670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5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69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00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2002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My 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Competitor #1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Competitor #2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Value Proposition #1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Value Proposition #2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Value Proposition #3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4595059" y="5254697"/>
            <a:ext cx="3480914" cy="991215"/>
            <a:chOff x="4595059" y="5254697"/>
            <a:chExt cx="3480914" cy="991215"/>
          </a:xfrm>
        </p:grpSpPr>
        <p:sp>
          <p:nvSpPr>
            <p:cNvPr id="6" name="Cross 5"/>
            <p:cNvSpPr/>
            <p:nvPr/>
          </p:nvSpPr>
          <p:spPr>
            <a:xfrm rot="18810657">
              <a:off x="4596461" y="5253296"/>
              <a:ext cx="249536" cy="252337"/>
            </a:xfrm>
            <a:prstGeom prst="plus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ross 6"/>
            <p:cNvSpPr/>
            <p:nvPr/>
          </p:nvSpPr>
          <p:spPr>
            <a:xfrm rot="18810657">
              <a:off x="4616224" y="5608000"/>
              <a:ext cx="249536" cy="252337"/>
            </a:xfrm>
            <a:prstGeom prst="plus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ross 7"/>
            <p:cNvSpPr/>
            <p:nvPr/>
          </p:nvSpPr>
          <p:spPr>
            <a:xfrm rot="18810657">
              <a:off x="4596460" y="5994975"/>
              <a:ext cx="249536" cy="252337"/>
            </a:xfrm>
            <a:prstGeom prst="plus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Cross 8"/>
            <p:cNvSpPr/>
            <p:nvPr/>
          </p:nvSpPr>
          <p:spPr>
            <a:xfrm rot="18810657">
              <a:off x="6103477" y="5629660"/>
              <a:ext cx="249536" cy="252337"/>
            </a:xfrm>
            <a:prstGeom prst="plus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Cross 10"/>
            <p:cNvSpPr/>
            <p:nvPr/>
          </p:nvSpPr>
          <p:spPr>
            <a:xfrm rot="18810657">
              <a:off x="7825037" y="5284855"/>
              <a:ext cx="249536" cy="252337"/>
            </a:xfrm>
            <a:prstGeom prst="plus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7518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35936</TotalTime>
  <Words>1134</Words>
  <Application>Microsoft Office PowerPoint</Application>
  <PresentationFormat>On-screen Show (4:3)</PresentationFormat>
  <Paragraphs>138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Story Time</vt:lpstr>
      <vt:lpstr>Positioning Statement</vt:lpstr>
      <vt:lpstr>Here is one example of a positioning statement</vt:lpstr>
      <vt:lpstr>State the Problem</vt:lpstr>
      <vt:lpstr>State the Solution</vt:lpstr>
      <vt:lpstr>Customer Discovery</vt:lpstr>
      <vt:lpstr>Markets</vt:lpstr>
      <vt:lpstr>Competition</vt:lpstr>
      <vt:lpstr>Business Model</vt:lpstr>
      <vt:lpstr>Financial</vt:lpstr>
      <vt:lpstr>People</vt:lpstr>
      <vt:lpstr>Achievements to date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Reardon, Kelly Jude</dc:creator>
  <cp:lastModifiedBy>Cristina Valentin</cp:lastModifiedBy>
  <cp:revision>57</cp:revision>
  <cp:lastPrinted>2019-01-29T13:32:41Z</cp:lastPrinted>
  <dcterms:created xsi:type="dcterms:W3CDTF">2011-08-24T18:52:23Z</dcterms:created>
  <dcterms:modified xsi:type="dcterms:W3CDTF">2020-01-28T14:29:16Z</dcterms:modified>
</cp:coreProperties>
</file>